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77" r:id="rId5"/>
  </p:sldMasterIdLst>
  <p:notesMasterIdLst>
    <p:notesMasterId r:id="rId13"/>
  </p:notesMasterIdLst>
  <p:sldIdLst>
    <p:sldId id="355" r:id="rId6"/>
    <p:sldId id="452" r:id="rId7"/>
    <p:sldId id="610" r:id="rId8"/>
    <p:sldId id="611" r:id="rId9"/>
    <p:sldId id="612" r:id="rId10"/>
    <p:sldId id="603" r:id="rId11"/>
    <p:sldId id="613" r:id="rId12"/>
  </p:sldIdLst>
  <p:sldSz cx="12192000" cy="6858000"/>
  <p:notesSz cx="701040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FF00"/>
    <a:srgbClr val="009F4A"/>
    <a:srgbClr val="007760"/>
    <a:srgbClr val="FFE82C"/>
    <a:srgbClr val="E1E640"/>
    <a:srgbClr val="E1C709"/>
    <a:srgbClr val="DFD50B"/>
    <a:srgbClr val="3E9B55"/>
    <a:srgbClr val="497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55" autoAdjust="0"/>
    <p:restoredTop sz="96405"/>
  </p:normalViewPr>
  <p:slideViewPr>
    <p:cSldViewPr snapToGrid="0" snapToObjects="1">
      <p:cViewPr varScale="1">
        <p:scale>
          <a:sx n="128" d="100"/>
          <a:sy n="128" d="100"/>
        </p:scale>
        <p:origin x="75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497812F-4968-4F00-897E-526AE27D460F}" type="datetimeFigureOut">
              <a:rPr lang="es-CO" smtClean="0"/>
              <a:t>9/09/22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5105723-8831-418D-A6EB-FA02AA3B90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072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D071F-5F1B-C148-B860-4BF09AB9A7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C41835-37F5-2848-8A97-2B0ED08F2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2E224F-5E18-884E-9EB9-DB2B1538B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BA99EE-5022-E542-AEDF-DFC679CB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B47B7F-C294-F249-BAC8-6B387C86F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651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01E3C-6187-BB49-BA40-068DD5B8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6E8813-2597-CA4A-9C44-004EAF8EC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8AA859-80E1-424A-9F10-F482F9AD3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10FEDC-BC5C-AB4A-A3C0-6F8F55B5D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C85F98-827C-1D4C-909F-B528C7139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959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984E1-D99D-4C44-9066-0E532B390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00DB2D-A77E-B244-9196-EB8566A45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E5C6AA-12EE-B44C-A505-9A1CE3E56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B21B8B-4B59-F344-8C31-BD661CD6A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6F0726-E3F1-BC42-8A49-C09D94781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60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3FCAC-570B-9D44-94BA-4DA52D60C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1FA701-7CF1-DC48-AF34-56BF68CE0B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7DB716-6190-F546-BEE4-B88E9E977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B9E7BD-5DF6-264C-9464-6339AC81D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96A9B3-2440-AB49-93AD-271B49AC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6CDDBB-1272-3140-B483-87137F2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6383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2F32B-06C0-884A-BDBF-60DD82E68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ABA90C-09A0-8A40-BB78-C97BBCDE8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3F967C-8CE7-9845-8139-007A90C73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2EFD09-A5F1-4340-BBCC-5E8D75496F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107B68-4A5E-174B-8A01-98BFB3927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E425F9-C9FF-6642-83A7-9AB9FD589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1307908-ADCC-E94F-A917-643976F9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0BC2437-97A2-1342-B87A-AB576B07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7244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70B3F-4C30-5E45-9481-1A84AFE1B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60B9BE2-F54B-4C4C-BD5E-AA5AD9DF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F193CA-48DA-EB44-97F2-24254270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4B11ED-C457-9141-A694-C5E4807B6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284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F6A125-B99E-F443-AFDE-9897DB7C9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46859C7-5490-E14C-BD13-D10D2F212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0B21CD-0132-1743-B678-D71371E72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933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99D99-038F-E943-98EA-B1A675C5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6A90F9-ED59-FB46-AD5D-99DBCF132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342825-8263-5C4A-975B-AE24D5444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3A017C-5F6E-1F4F-B54D-254C39F7B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46404E-F678-1041-AF60-134CFF262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9D38BB-3D4C-6040-8102-AA28A7F5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332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C03B4-6B16-9943-A72F-BAAD5DD01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A2ADDD4-2763-A44E-BCA7-3A1573A0C7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023834-5270-0440-B4A6-4730D432E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23B65B-AEA7-7740-88BE-5478F4436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35AF34-EFC3-9342-A2C1-46607B37E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3A76F3-B047-5440-96FF-E2A925E1E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5669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063C3-C6A7-E248-BF4B-C12D8C5B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7F8CB1D-CF6F-8C4B-BEF0-9A2DA5DD5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02249E-9C7A-FE4C-B0D4-BA5F02FD4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AA36AB-8A1B-6F4A-88AA-E72C22C1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6ACE9A-579F-5744-9F21-186E5155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862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4D27AFD-418A-F84E-9F74-5293B7360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FC0BA5-9CDE-C74B-B04A-C5275C686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8BD4FA-1D19-FB4D-9E7A-A751D247F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BAC054-32E3-E448-B738-0EB23B41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BD14C1-6DBA-C641-A3DA-D5BF90DE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0587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826868D-A087-4781-8726-16EC9EC146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9854" y="0"/>
            <a:ext cx="5772147" cy="6858000"/>
          </a:xfrm>
          <a:custGeom>
            <a:avLst/>
            <a:gdLst>
              <a:gd name="connsiteX0" fmla="*/ 1014736 w 5772147"/>
              <a:gd name="connsiteY0" fmla="*/ 0 h 6858000"/>
              <a:gd name="connsiteX1" fmla="*/ 5772147 w 5772147"/>
              <a:gd name="connsiteY1" fmla="*/ 0 h 6858000"/>
              <a:gd name="connsiteX2" fmla="*/ 5772147 w 5772147"/>
              <a:gd name="connsiteY2" fmla="*/ 6858000 h 6858000"/>
              <a:gd name="connsiteX3" fmla="*/ 1149456 w 5772147"/>
              <a:gd name="connsiteY3" fmla="*/ 6858000 h 6858000"/>
              <a:gd name="connsiteX4" fmla="*/ 1021579 w 5772147"/>
              <a:gd name="connsiteY4" fmla="*/ 6678176 h 6858000"/>
              <a:gd name="connsiteX5" fmla="*/ 0 w 5772147"/>
              <a:gd name="connsiteY5" fmla="*/ 3333750 h 6858000"/>
              <a:gd name="connsiteX6" fmla="*/ 865990 w 5772147"/>
              <a:gd name="connsiteY6" fmla="*/ 2320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2147" h="6858000">
                <a:moveTo>
                  <a:pt x="1014736" y="0"/>
                </a:moveTo>
                <a:lnTo>
                  <a:pt x="5772147" y="0"/>
                </a:lnTo>
                <a:lnTo>
                  <a:pt x="5772147" y="6858000"/>
                </a:lnTo>
                <a:lnTo>
                  <a:pt x="1149456" y="6858000"/>
                </a:lnTo>
                <a:lnTo>
                  <a:pt x="1021579" y="6678176"/>
                </a:lnTo>
                <a:cubicBezTo>
                  <a:pt x="376606" y="5723490"/>
                  <a:pt x="0" y="4572601"/>
                  <a:pt x="0" y="3333750"/>
                </a:cubicBezTo>
                <a:cubicBezTo>
                  <a:pt x="0" y="2198137"/>
                  <a:pt x="316454" y="1136436"/>
                  <a:pt x="865990" y="232021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839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A285BE5-4860-4FA2-A4B0-67E08339D8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72028" cy="6858000"/>
          </a:xfrm>
          <a:custGeom>
            <a:avLst/>
            <a:gdLst>
              <a:gd name="connsiteX0" fmla="*/ 3462999 w 6672028"/>
              <a:gd name="connsiteY0" fmla="*/ 0 h 6858000"/>
              <a:gd name="connsiteX1" fmla="*/ 6667326 w 6672028"/>
              <a:gd name="connsiteY1" fmla="*/ 0 h 6858000"/>
              <a:gd name="connsiteX2" fmla="*/ 6672028 w 6672028"/>
              <a:gd name="connsiteY2" fmla="*/ 185972 h 6858000"/>
              <a:gd name="connsiteX3" fmla="*/ 0 w 6672028"/>
              <a:gd name="connsiteY3" fmla="*/ 6858000 h 6858000"/>
              <a:gd name="connsiteX4" fmla="*/ 0 w 6672028"/>
              <a:gd name="connsiteY4" fmla="*/ 3658362 h 6858000"/>
              <a:gd name="connsiteX5" fmla="*/ 3472390 w 6672028"/>
              <a:gd name="connsiteY5" fmla="*/ 1859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72028" h="6858000">
                <a:moveTo>
                  <a:pt x="3462999" y="0"/>
                </a:moveTo>
                <a:lnTo>
                  <a:pt x="6667326" y="0"/>
                </a:lnTo>
                <a:lnTo>
                  <a:pt x="6672028" y="185972"/>
                </a:lnTo>
                <a:cubicBezTo>
                  <a:pt x="6672028" y="3870831"/>
                  <a:pt x="3684859" y="6858000"/>
                  <a:pt x="0" y="6858000"/>
                </a:cubicBezTo>
                <a:lnTo>
                  <a:pt x="0" y="3658362"/>
                </a:lnTo>
                <a:cubicBezTo>
                  <a:pt x="1917748" y="3658362"/>
                  <a:pt x="3472390" y="2103720"/>
                  <a:pt x="3472390" y="185972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78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4DE51CD0-BC11-4A9F-8D84-6987E70023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97173" y="2662526"/>
            <a:ext cx="3381376" cy="1752600"/>
          </a:xfrm>
          <a:prstGeom prst="roundRect">
            <a:avLst>
              <a:gd name="adj" fmla="val 11175"/>
            </a:avLst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ABDDA2A-F7BC-4E72-87C6-0C82F0B9B0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50" y="1001449"/>
            <a:ext cx="3381376" cy="1752600"/>
          </a:xfrm>
          <a:prstGeom prst="roundRect">
            <a:avLst>
              <a:gd name="adj" fmla="val 11175"/>
            </a:avLst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710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D83112F-0C16-469A-9463-833AD113B5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73764" y="0"/>
            <a:ext cx="6518236" cy="6114972"/>
          </a:xfrm>
          <a:custGeom>
            <a:avLst/>
            <a:gdLst>
              <a:gd name="connsiteX0" fmla="*/ 408463 w 6518236"/>
              <a:gd name="connsiteY0" fmla="*/ 0 h 6114972"/>
              <a:gd name="connsiteX1" fmla="*/ 6518236 w 6518236"/>
              <a:gd name="connsiteY1" fmla="*/ 0 h 6114972"/>
              <a:gd name="connsiteX2" fmla="*/ 6518236 w 6518236"/>
              <a:gd name="connsiteY2" fmla="*/ 5495936 h 6114972"/>
              <a:gd name="connsiteX3" fmla="*/ 6343339 w 6518236"/>
              <a:gd name="connsiteY3" fmla="*/ 5596500 h 6114972"/>
              <a:gd name="connsiteX4" fmla="*/ 4295736 w 6518236"/>
              <a:gd name="connsiteY4" fmla="*/ 6114972 h 6114972"/>
              <a:gd name="connsiteX5" fmla="*/ 0 w 6518236"/>
              <a:gd name="connsiteY5" fmla="*/ 1819236 h 6114972"/>
              <a:gd name="connsiteX6" fmla="*/ 337581 w 6518236"/>
              <a:gd name="connsiteY6" fmla="*/ 147142 h 611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8236" h="6114972">
                <a:moveTo>
                  <a:pt x="408463" y="0"/>
                </a:moveTo>
                <a:lnTo>
                  <a:pt x="6518236" y="0"/>
                </a:lnTo>
                <a:lnTo>
                  <a:pt x="6518236" y="5495936"/>
                </a:lnTo>
                <a:lnTo>
                  <a:pt x="6343339" y="5596500"/>
                </a:lnTo>
                <a:cubicBezTo>
                  <a:pt x="5734662" y="5927153"/>
                  <a:pt x="5037133" y="6114972"/>
                  <a:pt x="4295736" y="6114972"/>
                </a:cubicBezTo>
                <a:cubicBezTo>
                  <a:pt x="1923267" y="6114972"/>
                  <a:pt x="0" y="4191705"/>
                  <a:pt x="0" y="1819236"/>
                </a:cubicBezTo>
                <a:cubicBezTo>
                  <a:pt x="0" y="1226119"/>
                  <a:pt x="120205" y="661077"/>
                  <a:pt x="337581" y="147142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7633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FBEDDAA-EE5C-496A-B009-196BF5C35D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9611" y="6023"/>
            <a:ext cx="6472391" cy="6851979"/>
          </a:xfrm>
          <a:custGeom>
            <a:avLst/>
            <a:gdLst>
              <a:gd name="connsiteX0" fmla="*/ 6472391 w 6472391"/>
              <a:gd name="connsiteY0" fmla="*/ 0 h 6851979"/>
              <a:gd name="connsiteX1" fmla="*/ 6472391 w 6472391"/>
              <a:gd name="connsiteY1" fmla="*/ 6851979 h 6851979"/>
              <a:gd name="connsiteX2" fmla="*/ 3729 w 6472391"/>
              <a:gd name="connsiteY2" fmla="*/ 6851979 h 6851979"/>
              <a:gd name="connsiteX3" fmla="*/ 0 w 6472391"/>
              <a:gd name="connsiteY3" fmla="*/ 6704496 h 6851979"/>
              <a:gd name="connsiteX4" fmla="*/ 6365194 w 6472391"/>
              <a:gd name="connsiteY4" fmla="*/ 2711 h 685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2391" h="6851979">
                <a:moveTo>
                  <a:pt x="6472391" y="0"/>
                </a:moveTo>
                <a:lnTo>
                  <a:pt x="6472391" y="6851979"/>
                </a:lnTo>
                <a:lnTo>
                  <a:pt x="3729" y="6851979"/>
                </a:lnTo>
                <a:lnTo>
                  <a:pt x="0" y="6704496"/>
                </a:lnTo>
                <a:cubicBezTo>
                  <a:pt x="0" y="3114195"/>
                  <a:pt x="2819559" y="182439"/>
                  <a:pt x="6365194" y="2711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345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D062FD1-B470-4A12-9CE9-76D9E45579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561936" cy="6858000"/>
          </a:xfrm>
          <a:custGeom>
            <a:avLst/>
            <a:gdLst>
              <a:gd name="connsiteX0" fmla="*/ 0 w 8561936"/>
              <a:gd name="connsiteY0" fmla="*/ 0 h 6858000"/>
              <a:gd name="connsiteX1" fmla="*/ 3805368 w 8561936"/>
              <a:gd name="connsiteY1" fmla="*/ 0 h 6858000"/>
              <a:gd name="connsiteX2" fmla="*/ 8276576 w 8561936"/>
              <a:gd name="connsiteY2" fmla="*/ 6745486 h 6858000"/>
              <a:gd name="connsiteX3" fmla="*/ 8561936 w 8561936"/>
              <a:gd name="connsiteY3" fmla="*/ 6858000 h 6858000"/>
              <a:gd name="connsiteX4" fmla="*/ 2368363 w 8561936"/>
              <a:gd name="connsiteY4" fmla="*/ 6858000 h 6858000"/>
              <a:gd name="connsiteX5" fmla="*/ 2210374 w 8561936"/>
              <a:gd name="connsiteY5" fmla="*/ 6656957 h 6858000"/>
              <a:gd name="connsiteX6" fmla="*/ 0 w 856193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61936" h="6858000">
                <a:moveTo>
                  <a:pt x="0" y="0"/>
                </a:moveTo>
                <a:lnTo>
                  <a:pt x="3805368" y="0"/>
                </a:lnTo>
                <a:cubicBezTo>
                  <a:pt x="3805368" y="3032370"/>
                  <a:pt x="5649035" y="5634130"/>
                  <a:pt x="8276576" y="6745486"/>
                </a:cubicBezTo>
                <a:lnTo>
                  <a:pt x="8561936" y="6858000"/>
                </a:lnTo>
                <a:lnTo>
                  <a:pt x="2368363" y="6858000"/>
                </a:lnTo>
                <a:lnTo>
                  <a:pt x="2210374" y="6656957"/>
                </a:lnTo>
                <a:cubicBezTo>
                  <a:pt x="822118" y="4800640"/>
                  <a:pt x="0" y="2496328"/>
                  <a:pt x="0" y="0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31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898E495-2C30-4A1C-873E-AF07B7E6E4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30064" y="0"/>
            <a:ext cx="8561936" cy="6858000"/>
          </a:xfrm>
          <a:custGeom>
            <a:avLst/>
            <a:gdLst>
              <a:gd name="connsiteX0" fmla="*/ 0 w 8561936"/>
              <a:gd name="connsiteY0" fmla="*/ 0 h 6858000"/>
              <a:gd name="connsiteX1" fmla="*/ 6193573 w 8561936"/>
              <a:gd name="connsiteY1" fmla="*/ 0 h 6858000"/>
              <a:gd name="connsiteX2" fmla="*/ 6351562 w 8561936"/>
              <a:gd name="connsiteY2" fmla="*/ 201043 h 6858000"/>
              <a:gd name="connsiteX3" fmla="*/ 8561936 w 8561936"/>
              <a:gd name="connsiteY3" fmla="*/ 6858000 h 6858000"/>
              <a:gd name="connsiteX4" fmla="*/ 4756568 w 8561936"/>
              <a:gd name="connsiteY4" fmla="*/ 6858000 h 6858000"/>
              <a:gd name="connsiteX5" fmla="*/ 285360 w 8561936"/>
              <a:gd name="connsiteY5" fmla="*/ 1125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1936" h="6858000">
                <a:moveTo>
                  <a:pt x="0" y="0"/>
                </a:moveTo>
                <a:lnTo>
                  <a:pt x="6193573" y="0"/>
                </a:lnTo>
                <a:lnTo>
                  <a:pt x="6351562" y="201043"/>
                </a:lnTo>
                <a:cubicBezTo>
                  <a:pt x="7739818" y="2057360"/>
                  <a:pt x="8561936" y="4361672"/>
                  <a:pt x="8561936" y="6858000"/>
                </a:cubicBezTo>
                <a:lnTo>
                  <a:pt x="4756568" y="6858000"/>
                </a:lnTo>
                <a:cubicBezTo>
                  <a:pt x="4756568" y="3825630"/>
                  <a:pt x="2912901" y="1223870"/>
                  <a:pt x="285360" y="11251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9E83482-30C7-AB44-905A-B3F312737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B9B366-10D7-1645-B0EF-8EED25975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EC0CDA-418C-4042-9127-6D876875BC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7B573-652F-1F41-850D-653164F63802}" type="datetimeFigureOut">
              <a:rPr lang="es-CO" smtClean="0"/>
              <a:t>9/09/22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B4949D-2A49-1749-A3C3-386683D31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AF7BA0-4FE7-E648-BB55-46D8A429C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511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ECD75-9EFC-45A2-846D-DC5E705D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89122-6905-4B87-A9E4-501A0F6D8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9F1B2-516A-4998-A2B9-C378111D7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16538-A1E9-4A1D-9D38-BF6B9B2E2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65EEF-53A9-4A60-A5CA-D278D03CC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17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pap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leotilde.arias@correo.polic&#237;a.gov.c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residente@colpap.org" TargetMode="External"/><Relationship Id="rId4" Type="http://schemas.openxmlformats.org/officeDocument/2006/relationships/hyperlink" Target="mailto:colpap@yahoo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leotilde.arias@correo.policia.gov.c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olpap@yahoo.co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pap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leotilde.arias@correo.policia.gov.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F751AA34-62D5-423D-8B41-2BB41D51358D}"/>
              </a:ext>
            </a:extLst>
          </p:cNvPr>
          <p:cNvGrpSpPr/>
          <p:nvPr/>
        </p:nvGrpSpPr>
        <p:grpSpPr>
          <a:xfrm>
            <a:off x="7" y="5760720"/>
            <a:ext cx="12207240" cy="1122565"/>
            <a:chOff x="7" y="5760720"/>
            <a:chExt cx="12207240" cy="1122565"/>
          </a:xfrm>
        </p:grpSpPr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1F7B8AD6-4A75-9E44-B125-FEB73B9AF0C7}"/>
                </a:ext>
              </a:extLst>
            </p:cNvPr>
            <p:cNvSpPr/>
            <p:nvPr/>
          </p:nvSpPr>
          <p:spPr>
            <a:xfrm flipH="1">
              <a:off x="124690" y="5760720"/>
              <a:ext cx="12067307" cy="1120140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D1F9801A-0BF5-1242-8F7E-C9CA83D8DA29}"/>
                </a:ext>
              </a:extLst>
            </p:cNvPr>
            <p:cNvSpPr/>
            <p:nvPr/>
          </p:nvSpPr>
          <p:spPr>
            <a:xfrm>
              <a:off x="7" y="5763145"/>
              <a:ext cx="12207240" cy="1120140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C709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sp>
        <p:nvSpPr>
          <p:cNvPr id="15" name="Título 1">
            <a:extLst>
              <a:ext uri="{FF2B5EF4-FFF2-40B4-BE49-F238E27FC236}">
                <a16:creationId xmlns:a16="http://schemas.microsoft.com/office/drawing/2014/main" id="{5674E2C5-62B4-484D-B32E-F2B151C4B17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" y="4165923"/>
            <a:ext cx="12191998" cy="84514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  <a:t>COLEGIO PROFESIONAL DE</a:t>
            </a:r>
            <a:b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</a:br>
            <a: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  <a:t> ADMINISTRADORES POLICIALES </a:t>
            </a:r>
          </a:p>
        </p:txBody>
      </p:sp>
      <p:sp>
        <p:nvSpPr>
          <p:cNvPr id="18" name="CuadroTexto 4">
            <a:extLst>
              <a:ext uri="{FF2B5EF4-FFF2-40B4-BE49-F238E27FC236}">
                <a16:creationId xmlns:a16="http://schemas.microsoft.com/office/drawing/2014/main" id="{B4AF24AB-9E50-0048-8A29-2C51D7F4F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6201" y="6043910"/>
            <a:ext cx="49180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s-CO" altLang="es-CO" sz="1800" b="1" dirty="0">
                <a:latin typeface="Helvetica" pitchFamily="2" charset="0"/>
                <a:cs typeface="Arial" panose="020B0604020202020204" pitchFamily="34" charset="0"/>
              </a:rPr>
              <a:t>Septiembre de  2022</a:t>
            </a:r>
          </a:p>
        </p:txBody>
      </p:sp>
      <p:pic>
        <p:nvPicPr>
          <p:cNvPr id="19" name="Google Shape;317;p44">
            <a:extLst>
              <a:ext uri="{FF2B5EF4-FFF2-40B4-BE49-F238E27FC236}">
                <a16:creationId xmlns:a16="http://schemas.microsoft.com/office/drawing/2014/main" id="{A4AA9B67-7B7F-49FD-8956-6E645CB8D5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97620" y="89603"/>
            <a:ext cx="4196760" cy="40763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2C9F2E9-8FE9-A74C-A68B-7808F4C83C94}"/>
              </a:ext>
            </a:extLst>
          </p:cNvPr>
          <p:cNvSpPr txBox="1"/>
          <p:nvPr/>
        </p:nvSpPr>
        <p:spPr>
          <a:xfrm>
            <a:off x="2052447" y="5089803"/>
            <a:ext cx="8211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i="1" dirty="0">
                <a:solidFill>
                  <a:schemeClr val="accent5">
                    <a:lumMod val="50000"/>
                  </a:schemeClr>
                </a:solidFill>
              </a:rPr>
              <a:t>Procedimiento para la expedición de la Tarjeta Profesional de Administrador Policial</a:t>
            </a:r>
          </a:p>
        </p:txBody>
      </p:sp>
    </p:spTree>
    <p:extLst>
      <p:ext uri="{BB962C8B-B14F-4D97-AF65-F5344CB8AC3E}">
        <p14:creationId xmlns:p14="http://schemas.microsoft.com/office/powerpoint/2010/main" val="553519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1B741B8-7958-5F48-A9A5-82735B2C7CDE}"/>
              </a:ext>
            </a:extLst>
          </p:cNvPr>
          <p:cNvSpPr/>
          <p:nvPr/>
        </p:nvSpPr>
        <p:spPr>
          <a:xfrm>
            <a:off x="3012375" y="0"/>
            <a:ext cx="9179625" cy="6858000"/>
          </a:xfrm>
          <a:prstGeom prst="rect">
            <a:avLst/>
          </a:prstGeom>
          <a:gradFill flip="none" rotWithShape="1">
            <a:gsLst>
              <a:gs pos="0">
                <a:srgbClr val="007760">
                  <a:shade val="30000"/>
                  <a:satMod val="115000"/>
                </a:srgbClr>
              </a:gs>
              <a:gs pos="50000">
                <a:srgbClr val="007760">
                  <a:shade val="67500"/>
                  <a:satMod val="115000"/>
                </a:srgbClr>
              </a:gs>
              <a:gs pos="100000">
                <a:srgbClr val="00776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81546AE-7311-9848-AC30-CA1A1C8ACF5E}"/>
              </a:ext>
            </a:extLst>
          </p:cNvPr>
          <p:cNvSpPr/>
          <p:nvPr/>
        </p:nvSpPr>
        <p:spPr>
          <a:xfrm>
            <a:off x="2741022" y="0"/>
            <a:ext cx="271353" cy="6858000"/>
          </a:xfrm>
          <a:prstGeom prst="rect">
            <a:avLst/>
          </a:prstGeom>
          <a:solidFill>
            <a:srgbClr val="E1C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oogle Shape;317;p44">
            <a:extLst>
              <a:ext uri="{FF2B5EF4-FFF2-40B4-BE49-F238E27FC236}">
                <a16:creationId xmlns:a16="http://schemas.microsoft.com/office/drawing/2014/main" id="{03ADE58E-082C-48CB-B7C6-92EC007ED51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330" y="1108361"/>
            <a:ext cx="2569000" cy="25630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730EDF-A661-4288-A278-5076386FA97B}"/>
              </a:ext>
            </a:extLst>
          </p:cNvPr>
          <p:cNvSpPr txBox="1"/>
          <p:nvPr/>
        </p:nvSpPr>
        <p:spPr>
          <a:xfrm flipH="1">
            <a:off x="191467" y="3761058"/>
            <a:ext cx="2280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/>
              <a:t>Colegio Profesional de Administradores Policiales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67977F-798F-009D-B2E7-104DB2A2C102}"/>
              </a:ext>
            </a:extLst>
          </p:cNvPr>
          <p:cNvSpPr txBox="1"/>
          <p:nvPr/>
        </p:nvSpPr>
        <p:spPr>
          <a:xfrm>
            <a:off x="3566079" y="394710"/>
            <a:ext cx="8211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E1E640"/>
                </a:solidFill>
              </a:rPr>
              <a:t>Procedimiento para la expedición de la Tarjeta Profesional de Administrador Policial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56D6A9-6721-8F10-4466-ECB170B5E5B4}"/>
              </a:ext>
            </a:extLst>
          </p:cNvPr>
          <p:cNvSpPr txBox="1"/>
          <p:nvPr/>
        </p:nvSpPr>
        <p:spPr>
          <a:xfrm>
            <a:off x="3402119" y="2030455"/>
            <a:ext cx="8495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rgbClr val="E1E640"/>
                </a:solidFill>
              </a:rPr>
              <a:t>a- Descargar el FORMULARIO SOLICITUD TARJETA PROFESIONAL, diligenciarlo completamente y firmarlo. Lo encuentra en la página web: </a:t>
            </a:r>
            <a:r>
              <a:rPr lang="es-CO" sz="2000" b="1" dirty="0">
                <a:solidFill>
                  <a:schemeClr val="accent5">
                    <a:lumMod val="40000"/>
                    <a:lumOff val="6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www.colpap.org</a:t>
            </a:r>
            <a:endParaRPr lang="es-CO" sz="20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02F346D-1F84-A222-DB91-302D4B4873D8}"/>
              </a:ext>
            </a:extLst>
          </p:cNvPr>
          <p:cNvSpPr txBox="1"/>
          <p:nvPr/>
        </p:nvSpPr>
        <p:spPr>
          <a:xfrm>
            <a:off x="3400370" y="2914257"/>
            <a:ext cx="8438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solidFill>
                  <a:srgbClr val="B2FF00"/>
                </a:solidFill>
              </a:rPr>
              <a:t>b- Fotocopia de la cédula de ciudadanía ampliada al 150%.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ED4AF74-7610-D850-BE0E-424982C4E6A3}"/>
              </a:ext>
            </a:extLst>
          </p:cNvPr>
          <p:cNvSpPr txBox="1"/>
          <p:nvPr/>
        </p:nvSpPr>
        <p:spPr>
          <a:xfrm>
            <a:off x="3402118" y="3407115"/>
            <a:ext cx="8495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rgbClr val="E1E640"/>
                </a:solidFill>
              </a:rPr>
              <a:t>c- Dos (2) Fotografías a color FONDO BLANCO tamaño documento (3 cm X 4 cm), (rostro amplio tipo cédula, marcadas con lápiz al reverso suavemente)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8942C13-558D-0F37-F768-E52551EC9216}"/>
              </a:ext>
            </a:extLst>
          </p:cNvPr>
          <p:cNvSpPr txBox="1"/>
          <p:nvPr/>
        </p:nvSpPr>
        <p:spPr>
          <a:xfrm>
            <a:off x="3367644" y="4224711"/>
            <a:ext cx="8410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rgbClr val="B2FF00"/>
                </a:solidFill>
              </a:rPr>
              <a:t>d- Constancia de inscripción en el Registro Profesional de Graduados en Administración Policial. (Esta certificación la tramita internamente el COLPAP)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93A54B3-E930-0601-7FA7-5A16BD70657D}"/>
              </a:ext>
            </a:extLst>
          </p:cNvPr>
          <p:cNvSpPr txBox="1"/>
          <p:nvPr/>
        </p:nvSpPr>
        <p:spPr>
          <a:xfrm>
            <a:off x="3354678" y="4983829"/>
            <a:ext cx="8495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rgbClr val="E1E640"/>
                </a:solidFill>
              </a:rPr>
              <a:t>e- Copia del comprobante universal de recaudo del Banco AV Villas por los derechos de la tarjeta profesional. (Consignación bancaria realizada a favor del Colegio Profesional de Administradores Policiales)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BBF8039-CF6D-04B2-FE26-971D3ED6FA04}"/>
              </a:ext>
            </a:extLst>
          </p:cNvPr>
          <p:cNvSpPr txBox="1"/>
          <p:nvPr/>
        </p:nvSpPr>
        <p:spPr>
          <a:xfrm>
            <a:off x="5648369" y="1489280"/>
            <a:ext cx="431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B2FF00"/>
                </a:solidFill>
              </a:rPr>
              <a:t>1- Documentos requeridos: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FBB54E2-7395-B789-7055-FB83548CC0A1}"/>
              </a:ext>
            </a:extLst>
          </p:cNvPr>
          <p:cNvSpPr txBox="1"/>
          <p:nvPr/>
        </p:nvSpPr>
        <p:spPr>
          <a:xfrm>
            <a:off x="4381092" y="6263235"/>
            <a:ext cx="6542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i="1" dirty="0">
                <a:solidFill>
                  <a:srgbClr val="B2FF00"/>
                </a:solidFill>
              </a:rPr>
              <a:t>“Profesionales al servicio de la Convivencia y la Seguridad”</a:t>
            </a:r>
          </a:p>
        </p:txBody>
      </p:sp>
    </p:spTree>
    <p:extLst>
      <p:ext uri="{BB962C8B-B14F-4D97-AF65-F5344CB8AC3E}">
        <p14:creationId xmlns:p14="http://schemas.microsoft.com/office/powerpoint/2010/main" val="1179867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1B741B8-7958-5F48-A9A5-82735B2C7CDE}"/>
              </a:ext>
            </a:extLst>
          </p:cNvPr>
          <p:cNvSpPr/>
          <p:nvPr/>
        </p:nvSpPr>
        <p:spPr>
          <a:xfrm>
            <a:off x="3012375" y="0"/>
            <a:ext cx="9179625" cy="6858000"/>
          </a:xfrm>
          <a:prstGeom prst="rect">
            <a:avLst/>
          </a:prstGeom>
          <a:gradFill flip="none" rotWithShape="1">
            <a:gsLst>
              <a:gs pos="0">
                <a:srgbClr val="007760">
                  <a:shade val="30000"/>
                  <a:satMod val="115000"/>
                </a:srgbClr>
              </a:gs>
              <a:gs pos="50000">
                <a:srgbClr val="007760">
                  <a:shade val="67500"/>
                  <a:satMod val="115000"/>
                </a:srgbClr>
              </a:gs>
              <a:gs pos="100000">
                <a:srgbClr val="00776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81546AE-7311-9848-AC30-CA1A1C8ACF5E}"/>
              </a:ext>
            </a:extLst>
          </p:cNvPr>
          <p:cNvSpPr/>
          <p:nvPr/>
        </p:nvSpPr>
        <p:spPr>
          <a:xfrm>
            <a:off x="2741022" y="0"/>
            <a:ext cx="271353" cy="6858000"/>
          </a:xfrm>
          <a:prstGeom prst="rect">
            <a:avLst/>
          </a:prstGeom>
          <a:solidFill>
            <a:srgbClr val="E1C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oogle Shape;317;p44">
            <a:extLst>
              <a:ext uri="{FF2B5EF4-FFF2-40B4-BE49-F238E27FC236}">
                <a16:creationId xmlns:a16="http://schemas.microsoft.com/office/drawing/2014/main" id="{03ADE58E-082C-48CB-B7C6-92EC007ED51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330" y="1108361"/>
            <a:ext cx="2569000" cy="25630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730EDF-A661-4288-A278-5076386FA97B}"/>
              </a:ext>
            </a:extLst>
          </p:cNvPr>
          <p:cNvSpPr txBox="1"/>
          <p:nvPr/>
        </p:nvSpPr>
        <p:spPr>
          <a:xfrm flipH="1">
            <a:off x="191467" y="3761058"/>
            <a:ext cx="2280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/>
              <a:t>Colegio Profesional de Administradores Policiales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67977F-798F-009D-B2E7-104DB2A2C102}"/>
              </a:ext>
            </a:extLst>
          </p:cNvPr>
          <p:cNvSpPr txBox="1"/>
          <p:nvPr/>
        </p:nvSpPr>
        <p:spPr>
          <a:xfrm>
            <a:off x="3441025" y="381866"/>
            <a:ext cx="8211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E1E640"/>
                </a:solidFill>
              </a:rPr>
              <a:t>Procedimiento para la expedición de la Tarjeta Profesional de Administrador Policial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FBB54E2-7395-B789-7055-FB83548CC0A1}"/>
              </a:ext>
            </a:extLst>
          </p:cNvPr>
          <p:cNvSpPr txBox="1"/>
          <p:nvPr/>
        </p:nvSpPr>
        <p:spPr>
          <a:xfrm>
            <a:off x="4391029" y="6263235"/>
            <a:ext cx="6542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i="1" dirty="0">
                <a:solidFill>
                  <a:srgbClr val="B2FF00"/>
                </a:solidFill>
              </a:rPr>
              <a:t>“Profesionales al servicio de la Convivencia y la Seguridad”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982B66B-8361-13E4-B7C0-80CA417ADC22}"/>
              </a:ext>
            </a:extLst>
          </p:cNvPr>
          <p:cNvSpPr txBox="1"/>
          <p:nvPr/>
        </p:nvSpPr>
        <p:spPr>
          <a:xfrm>
            <a:off x="3315972" y="1475511"/>
            <a:ext cx="84618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B2FF00"/>
                </a:solidFill>
              </a:rPr>
              <a:t>2-  Consignación valor de los derechos de expedición </a:t>
            </a:r>
          </a:p>
          <a:p>
            <a:pPr algn="ctr"/>
            <a:r>
              <a:rPr lang="es-CO" sz="2800" b="1" dirty="0">
                <a:solidFill>
                  <a:srgbClr val="B2FF00"/>
                </a:solidFill>
              </a:rPr>
              <a:t>de la Tarjeta Profesional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2D51EB4-ECB3-80C5-D2C7-35089DE680F0}"/>
              </a:ext>
            </a:extLst>
          </p:cNvPr>
          <p:cNvSpPr txBox="1"/>
          <p:nvPr/>
        </p:nvSpPr>
        <p:spPr>
          <a:xfrm>
            <a:off x="3921554" y="2470698"/>
            <a:ext cx="77312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rgbClr val="FFE82C"/>
                </a:solidFill>
              </a:rPr>
              <a:t>a- El valor por los DERECHOS DE EXPEDICIÓN DE LA TARJETA PROFESIONAL es el equivalente a diez (10) salarios mínimos diarios legales vigentes SMDLV, pagaderos por una sola vez y no reembolsables. </a:t>
            </a:r>
            <a:r>
              <a:rPr lang="es-CO" sz="2000" b="1" dirty="0">
                <a:solidFill>
                  <a:srgbClr val="B2FF00"/>
                </a:solidFill>
              </a:rPr>
              <a:t>(Año 2022: $ 333.330)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55D6CF0-6432-1A7A-C085-A8E99789B5AE}"/>
              </a:ext>
            </a:extLst>
          </p:cNvPr>
          <p:cNvSpPr txBox="1"/>
          <p:nvPr/>
        </p:nvSpPr>
        <p:spPr>
          <a:xfrm>
            <a:off x="3921554" y="3986561"/>
            <a:ext cx="77312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rgbClr val="FFE82C"/>
                </a:solidFill>
              </a:rPr>
              <a:t>b- El valor se consigna al BANCO AV VILLAS, Cuenta Corriente nro. 030080550, a nombre del Colegio Profesional de Administradores Policiales COLPAP.          NIT. 900270481-1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E6ADD27-D706-3062-9FC2-E935D1439C8C}"/>
              </a:ext>
            </a:extLst>
          </p:cNvPr>
          <p:cNvSpPr txBox="1"/>
          <p:nvPr/>
        </p:nvSpPr>
        <p:spPr>
          <a:xfrm>
            <a:off x="5030021" y="5382489"/>
            <a:ext cx="51542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>
                <a:solidFill>
                  <a:srgbClr val="B2FF00"/>
                </a:solidFill>
              </a:rPr>
              <a:t>c-  Preguntas, inquietudes, mayor información:</a:t>
            </a:r>
          </a:p>
          <a:p>
            <a:r>
              <a:rPr lang="es-CO" sz="2000" b="1" dirty="0">
                <a:solidFill>
                  <a:srgbClr val="FFE82C"/>
                </a:solidFill>
              </a:rPr>
              <a:t>Cel. 3223066071 – 3143295319 - 3142939725</a:t>
            </a:r>
          </a:p>
        </p:txBody>
      </p:sp>
    </p:spTree>
    <p:extLst>
      <p:ext uri="{BB962C8B-B14F-4D97-AF65-F5344CB8AC3E}">
        <p14:creationId xmlns:p14="http://schemas.microsoft.com/office/powerpoint/2010/main" val="33244516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1B741B8-7958-5F48-A9A5-82735B2C7CDE}"/>
              </a:ext>
            </a:extLst>
          </p:cNvPr>
          <p:cNvSpPr/>
          <p:nvPr/>
        </p:nvSpPr>
        <p:spPr>
          <a:xfrm>
            <a:off x="3012375" y="0"/>
            <a:ext cx="9179625" cy="6858000"/>
          </a:xfrm>
          <a:prstGeom prst="rect">
            <a:avLst/>
          </a:prstGeom>
          <a:gradFill flip="none" rotWithShape="1">
            <a:gsLst>
              <a:gs pos="0">
                <a:srgbClr val="007760">
                  <a:shade val="30000"/>
                  <a:satMod val="115000"/>
                </a:srgbClr>
              </a:gs>
              <a:gs pos="50000">
                <a:srgbClr val="007760">
                  <a:shade val="67500"/>
                  <a:satMod val="115000"/>
                </a:srgbClr>
              </a:gs>
              <a:gs pos="100000">
                <a:srgbClr val="00776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81546AE-7311-9848-AC30-CA1A1C8ACF5E}"/>
              </a:ext>
            </a:extLst>
          </p:cNvPr>
          <p:cNvSpPr/>
          <p:nvPr/>
        </p:nvSpPr>
        <p:spPr>
          <a:xfrm>
            <a:off x="2741022" y="0"/>
            <a:ext cx="271353" cy="6858000"/>
          </a:xfrm>
          <a:prstGeom prst="rect">
            <a:avLst/>
          </a:prstGeom>
          <a:solidFill>
            <a:srgbClr val="E1C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oogle Shape;317;p44">
            <a:extLst>
              <a:ext uri="{FF2B5EF4-FFF2-40B4-BE49-F238E27FC236}">
                <a16:creationId xmlns:a16="http://schemas.microsoft.com/office/drawing/2014/main" id="{03ADE58E-082C-48CB-B7C6-92EC007ED51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330" y="1108361"/>
            <a:ext cx="2569000" cy="25630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730EDF-A661-4288-A278-5076386FA97B}"/>
              </a:ext>
            </a:extLst>
          </p:cNvPr>
          <p:cNvSpPr txBox="1"/>
          <p:nvPr/>
        </p:nvSpPr>
        <p:spPr>
          <a:xfrm flipH="1">
            <a:off x="191467" y="3761058"/>
            <a:ext cx="2280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/>
              <a:t>Colegio Profesional de Administradores Policiales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67977F-798F-009D-B2E7-104DB2A2C102}"/>
              </a:ext>
            </a:extLst>
          </p:cNvPr>
          <p:cNvSpPr txBox="1"/>
          <p:nvPr/>
        </p:nvSpPr>
        <p:spPr>
          <a:xfrm>
            <a:off x="3441025" y="381866"/>
            <a:ext cx="8211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E1E640"/>
                </a:solidFill>
              </a:rPr>
              <a:t>Procedimiento para la expedición de la Tarjeta Profesional de Administrador Policial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FBB54E2-7395-B789-7055-FB83548CC0A1}"/>
              </a:ext>
            </a:extLst>
          </p:cNvPr>
          <p:cNvSpPr txBox="1"/>
          <p:nvPr/>
        </p:nvSpPr>
        <p:spPr>
          <a:xfrm>
            <a:off x="4391029" y="6263235"/>
            <a:ext cx="6542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i="1" dirty="0">
                <a:solidFill>
                  <a:srgbClr val="B2FF00"/>
                </a:solidFill>
              </a:rPr>
              <a:t>“Profesionales al servicio de la Convivencia y la Seguridad”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004433-DCFD-CC08-ED73-EEBA2CD4B11C}"/>
              </a:ext>
            </a:extLst>
          </p:cNvPr>
          <p:cNvSpPr txBox="1"/>
          <p:nvPr/>
        </p:nvSpPr>
        <p:spPr>
          <a:xfrm>
            <a:off x="5731313" y="1351691"/>
            <a:ext cx="3936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B2FF00"/>
                </a:solidFill>
              </a:rPr>
              <a:t>3-  Envío de documentos: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62EBFC-9D5B-0EA6-B47D-D89C5EA2421C}"/>
              </a:ext>
            </a:extLst>
          </p:cNvPr>
          <p:cNvSpPr txBox="1"/>
          <p:nvPr/>
        </p:nvSpPr>
        <p:spPr>
          <a:xfrm>
            <a:off x="3302999" y="1807684"/>
            <a:ext cx="8643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rgbClr val="FFE82C"/>
                </a:solidFill>
              </a:rPr>
              <a:t>a- Los documentos completos se deben enviar en sobre de manila marcado a las siguiente dirección: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5451E99-B38F-CD69-D876-A9767E092240}"/>
              </a:ext>
            </a:extLst>
          </p:cNvPr>
          <p:cNvSpPr txBox="1"/>
          <p:nvPr/>
        </p:nvSpPr>
        <p:spPr>
          <a:xfrm>
            <a:off x="3281205" y="2530167"/>
            <a:ext cx="789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rgbClr val="B2FF00"/>
                </a:solidFill>
              </a:rPr>
              <a:t>Colegio Profesional de Administradores Policiales COLPAP</a:t>
            </a:r>
          </a:p>
          <a:p>
            <a:pPr algn="just"/>
            <a:r>
              <a:rPr lang="es-CO" sz="2000" b="1" dirty="0">
                <a:solidFill>
                  <a:srgbClr val="B2FF00"/>
                </a:solidFill>
              </a:rPr>
              <a:t>Avenida Boyacá Nro. 142 A-55 Bloque H. Localidad de Suba. Bogotá D.C.</a:t>
            </a:r>
          </a:p>
          <a:p>
            <a:pPr algn="just"/>
            <a:r>
              <a:rPr lang="es-CO" sz="2000" b="1" dirty="0">
                <a:solidFill>
                  <a:srgbClr val="B2FF00"/>
                </a:solidFill>
              </a:rPr>
              <a:t>(Escuela de Posgrados de Policía “Miguel Lleras Pizarro”)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8B24021-E5AC-9BF6-7632-8093A0767001}"/>
              </a:ext>
            </a:extLst>
          </p:cNvPr>
          <p:cNvSpPr txBox="1"/>
          <p:nvPr/>
        </p:nvSpPr>
        <p:spPr>
          <a:xfrm>
            <a:off x="3302999" y="3663532"/>
            <a:ext cx="8643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rgbClr val="FFE82C"/>
                </a:solidFill>
              </a:rPr>
              <a:t>b- Para agilización del trámite también se pueden enviar la totalidad de los documentos escaneados, que se vean nítidos a los correos electrónicos: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BBA515A-54B9-79A4-536C-8AE0022D78D8}"/>
              </a:ext>
            </a:extLst>
          </p:cNvPr>
          <p:cNvSpPr txBox="1"/>
          <p:nvPr/>
        </p:nvSpPr>
        <p:spPr>
          <a:xfrm>
            <a:off x="3302998" y="4457289"/>
            <a:ext cx="8643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>
                <a:solidFill>
                  <a:schemeClr val="accent5">
                    <a:lumMod val="40000"/>
                    <a:lumOff val="6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cleotilde.arias@correo.policia.gov.co</a:t>
            </a:r>
            <a:r>
              <a:rPr lang="es-CO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  </a:t>
            </a:r>
            <a:r>
              <a:rPr lang="es-CO" sz="2000" dirty="0">
                <a:solidFill>
                  <a:schemeClr val="accent5">
                    <a:lumMod val="40000"/>
                    <a:lumOff val="6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colpap@yahoo.com</a:t>
            </a:r>
            <a:r>
              <a:rPr lang="es-CO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</a:t>
            </a:r>
            <a:r>
              <a:rPr lang="es-CO" sz="2000" dirty="0">
                <a:solidFill>
                  <a:schemeClr val="accent5">
                    <a:lumMod val="40000"/>
                    <a:lumOff val="6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presidente@colpap.org</a:t>
            </a:r>
            <a:endParaRPr lang="es-CO" sz="20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111963-D3F5-A206-331F-0031BABDACBD}"/>
              </a:ext>
            </a:extLst>
          </p:cNvPr>
          <p:cNvSpPr txBox="1"/>
          <p:nvPr/>
        </p:nvSpPr>
        <p:spPr>
          <a:xfrm>
            <a:off x="3441025" y="5330718"/>
            <a:ext cx="56810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200" b="1" dirty="0">
                <a:solidFill>
                  <a:srgbClr val="B2FF00"/>
                </a:solidFill>
              </a:rPr>
              <a:t>c-  Preguntas, inquietudes, mayor información:</a:t>
            </a:r>
          </a:p>
          <a:p>
            <a:r>
              <a:rPr lang="es-CO" sz="2200" b="1" dirty="0">
                <a:solidFill>
                  <a:srgbClr val="FFE82C"/>
                </a:solidFill>
              </a:rPr>
              <a:t>Cel. 3223066071 – 3143295319 - 3142939725</a:t>
            </a:r>
          </a:p>
        </p:txBody>
      </p:sp>
    </p:spTree>
    <p:extLst>
      <p:ext uri="{BB962C8B-B14F-4D97-AF65-F5344CB8AC3E}">
        <p14:creationId xmlns:p14="http://schemas.microsoft.com/office/powerpoint/2010/main" val="21613422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1B741B8-7958-5F48-A9A5-82735B2C7CDE}"/>
              </a:ext>
            </a:extLst>
          </p:cNvPr>
          <p:cNvSpPr/>
          <p:nvPr/>
        </p:nvSpPr>
        <p:spPr>
          <a:xfrm>
            <a:off x="3012375" y="0"/>
            <a:ext cx="9179625" cy="6858000"/>
          </a:xfrm>
          <a:prstGeom prst="rect">
            <a:avLst/>
          </a:prstGeom>
          <a:gradFill flip="none" rotWithShape="1">
            <a:gsLst>
              <a:gs pos="0">
                <a:srgbClr val="007760">
                  <a:shade val="30000"/>
                  <a:satMod val="115000"/>
                </a:srgbClr>
              </a:gs>
              <a:gs pos="50000">
                <a:srgbClr val="007760">
                  <a:shade val="67500"/>
                  <a:satMod val="115000"/>
                </a:srgbClr>
              </a:gs>
              <a:gs pos="100000">
                <a:srgbClr val="00776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81546AE-7311-9848-AC30-CA1A1C8ACF5E}"/>
              </a:ext>
            </a:extLst>
          </p:cNvPr>
          <p:cNvSpPr/>
          <p:nvPr/>
        </p:nvSpPr>
        <p:spPr>
          <a:xfrm>
            <a:off x="2741022" y="0"/>
            <a:ext cx="271353" cy="6858000"/>
          </a:xfrm>
          <a:prstGeom prst="rect">
            <a:avLst/>
          </a:prstGeom>
          <a:solidFill>
            <a:srgbClr val="E1C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oogle Shape;317;p44">
            <a:extLst>
              <a:ext uri="{FF2B5EF4-FFF2-40B4-BE49-F238E27FC236}">
                <a16:creationId xmlns:a16="http://schemas.microsoft.com/office/drawing/2014/main" id="{03ADE58E-082C-48CB-B7C6-92EC007ED51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330" y="1108361"/>
            <a:ext cx="2569000" cy="25630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730EDF-A661-4288-A278-5076386FA97B}"/>
              </a:ext>
            </a:extLst>
          </p:cNvPr>
          <p:cNvSpPr txBox="1"/>
          <p:nvPr/>
        </p:nvSpPr>
        <p:spPr>
          <a:xfrm flipH="1">
            <a:off x="191467" y="3761058"/>
            <a:ext cx="2280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/>
              <a:t>Colegio Profesional de Administradores Policiales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67977F-798F-009D-B2E7-104DB2A2C102}"/>
              </a:ext>
            </a:extLst>
          </p:cNvPr>
          <p:cNvSpPr txBox="1"/>
          <p:nvPr/>
        </p:nvSpPr>
        <p:spPr>
          <a:xfrm>
            <a:off x="3441025" y="381866"/>
            <a:ext cx="8211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E1E640"/>
                </a:solidFill>
              </a:rPr>
              <a:t>Procedimiento para la expedición de la Tarjeta Profesional de Administrador Policial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FBB54E2-7395-B789-7055-FB83548CC0A1}"/>
              </a:ext>
            </a:extLst>
          </p:cNvPr>
          <p:cNvSpPr txBox="1"/>
          <p:nvPr/>
        </p:nvSpPr>
        <p:spPr>
          <a:xfrm>
            <a:off x="4391029" y="6263235"/>
            <a:ext cx="6542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i="1" dirty="0">
                <a:solidFill>
                  <a:srgbClr val="B2FF00"/>
                </a:solidFill>
              </a:rPr>
              <a:t>“Profesionales al servicio de la Convivencia y la Seguridad”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004433-DCFD-CC08-ED73-EEBA2CD4B11C}"/>
              </a:ext>
            </a:extLst>
          </p:cNvPr>
          <p:cNvSpPr txBox="1"/>
          <p:nvPr/>
        </p:nvSpPr>
        <p:spPr>
          <a:xfrm>
            <a:off x="5731313" y="1351691"/>
            <a:ext cx="3936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B2FF00"/>
                </a:solidFill>
              </a:rPr>
              <a:t>3-  Envío de documentos: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62EBFC-9D5B-0EA6-B47D-D89C5EA2421C}"/>
              </a:ext>
            </a:extLst>
          </p:cNvPr>
          <p:cNvSpPr txBox="1"/>
          <p:nvPr/>
        </p:nvSpPr>
        <p:spPr>
          <a:xfrm>
            <a:off x="3843867" y="1913530"/>
            <a:ext cx="7808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solidFill>
                  <a:srgbClr val="FFE82C"/>
                </a:solidFill>
              </a:rPr>
              <a:t>** Quienes no tengan la copia original del Acta de Grado, para obtenerla pueden comunicarse con la Dirección de Educación Policial quienes deben expedirla. .Área Académica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111963-D3F5-A206-331F-0031BABDACBD}"/>
              </a:ext>
            </a:extLst>
          </p:cNvPr>
          <p:cNvSpPr txBox="1"/>
          <p:nvPr/>
        </p:nvSpPr>
        <p:spPr>
          <a:xfrm>
            <a:off x="3853170" y="4207075"/>
            <a:ext cx="54489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Preguntas, inquietudes o mayor información:</a:t>
            </a:r>
          </a:p>
          <a:p>
            <a:r>
              <a:rPr lang="es-CO" sz="2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Celular COLPAP: 3223066071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6651A28-3038-2ABB-C9D2-E6F7B7F64AB4}"/>
              </a:ext>
            </a:extLst>
          </p:cNvPr>
          <p:cNvSpPr txBox="1"/>
          <p:nvPr/>
        </p:nvSpPr>
        <p:spPr>
          <a:xfrm>
            <a:off x="3823353" y="3094688"/>
            <a:ext cx="72284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solidFill>
                  <a:srgbClr val="B2FF00"/>
                </a:solidFill>
              </a:rPr>
              <a:t>Información de contacto con la Dirección de Educación Policial:</a:t>
            </a:r>
          </a:p>
          <a:p>
            <a:pPr algn="just"/>
            <a:r>
              <a:rPr lang="es-CO" sz="2000" dirty="0">
                <a:solidFill>
                  <a:srgbClr val="B2FF00"/>
                </a:solidFill>
              </a:rPr>
              <a:t>Te. 601-5159322</a:t>
            </a:r>
          </a:p>
          <a:p>
            <a:pPr algn="just"/>
            <a:r>
              <a:rPr lang="es-CO" sz="2000" dirty="0">
                <a:solidFill>
                  <a:srgbClr val="B2FF00"/>
                </a:solidFill>
              </a:rPr>
              <a:t>Correo electrónico: </a:t>
            </a:r>
            <a:r>
              <a:rPr lang="es-CO" sz="20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dinae.secad@policia.gov.co</a:t>
            </a:r>
            <a:endParaRPr lang="es-CO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6F00856-2DF9-7BBE-90DB-6EAF42B95262}"/>
              </a:ext>
            </a:extLst>
          </p:cNvPr>
          <p:cNvSpPr txBox="1"/>
          <p:nvPr/>
        </p:nvSpPr>
        <p:spPr>
          <a:xfrm>
            <a:off x="3823353" y="4938904"/>
            <a:ext cx="7606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Correos electrónicos: </a:t>
            </a:r>
          </a:p>
          <a:p>
            <a:r>
              <a:rPr lang="es-CO" sz="2000" dirty="0">
                <a:solidFill>
                  <a:schemeClr val="accent3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cleotilde.arias@correo.policia.gov.co</a:t>
            </a:r>
            <a:r>
              <a:rPr lang="es-CO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    </a:t>
            </a:r>
            <a:r>
              <a:rPr lang="es-CO" sz="2000" dirty="0">
                <a:solidFill>
                  <a:schemeClr val="accent3">
                    <a:lumMod val="20000"/>
                    <a:lumOff val="8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colpap@yahoo.com</a:t>
            </a:r>
            <a:endParaRPr lang="es-CO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9974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bre 13">
            <a:extLst>
              <a:ext uri="{FF2B5EF4-FFF2-40B4-BE49-F238E27FC236}">
                <a16:creationId xmlns:a16="http://schemas.microsoft.com/office/drawing/2014/main" id="{1F7B8AD6-4A75-9E44-B125-FEB73B9AF0C7}"/>
              </a:ext>
            </a:extLst>
          </p:cNvPr>
          <p:cNvSpPr/>
          <p:nvPr/>
        </p:nvSpPr>
        <p:spPr>
          <a:xfrm flipH="1">
            <a:off x="-15243" y="6079456"/>
            <a:ext cx="12207241" cy="779689"/>
          </a:xfrm>
          <a:custGeom>
            <a:avLst/>
            <a:gdLst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7240" h="1120140">
                <a:moveTo>
                  <a:pt x="0" y="0"/>
                </a:moveTo>
                <a:cubicBezTo>
                  <a:pt x="3909060" y="899160"/>
                  <a:pt x="8058150" y="1021080"/>
                  <a:pt x="12207240" y="880110"/>
                </a:cubicBezTo>
                <a:lnTo>
                  <a:pt x="12207240" y="1120140"/>
                </a:lnTo>
                <a:lnTo>
                  <a:pt x="0" y="112014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9763A">
                  <a:shade val="30000"/>
                  <a:satMod val="115000"/>
                </a:srgbClr>
              </a:gs>
              <a:gs pos="100000">
                <a:srgbClr val="49763A">
                  <a:shade val="67500"/>
                  <a:satMod val="115000"/>
                </a:srgbClr>
              </a:gs>
              <a:gs pos="39000">
                <a:srgbClr val="FFFF00"/>
              </a:gs>
            </a:gsLst>
            <a:lin ang="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Forma libre 12">
            <a:extLst>
              <a:ext uri="{FF2B5EF4-FFF2-40B4-BE49-F238E27FC236}">
                <a16:creationId xmlns:a16="http://schemas.microsoft.com/office/drawing/2014/main" id="{D1F9801A-0BF5-1242-8F7E-C9CA83D8DA29}"/>
              </a:ext>
            </a:extLst>
          </p:cNvPr>
          <p:cNvSpPr/>
          <p:nvPr/>
        </p:nvSpPr>
        <p:spPr>
          <a:xfrm>
            <a:off x="-15242" y="6078512"/>
            <a:ext cx="12207240" cy="779689"/>
          </a:xfrm>
          <a:custGeom>
            <a:avLst/>
            <a:gdLst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7240" h="1120140">
                <a:moveTo>
                  <a:pt x="0" y="0"/>
                </a:moveTo>
                <a:cubicBezTo>
                  <a:pt x="3909060" y="899160"/>
                  <a:pt x="8058150" y="1021080"/>
                  <a:pt x="12207240" y="880110"/>
                </a:cubicBezTo>
                <a:lnTo>
                  <a:pt x="12207240" y="1120140"/>
                </a:lnTo>
                <a:lnTo>
                  <a:pt x="0" y="112014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49763A">
                  <a:shade val="30000"/>
                  <a:satMod val="115000"/>
                </a:srgbClr>
              </a:gs>
              <a:gs pos="50000">
                <a:srgbClr val="49763A">
                  <a:shade val="67500"/>
                  <a:satMod val="115000"/>
                </a:srgbClr>
              </a:gs>
              <a:gs pos="100000">
                <a:srgbClr val="49763A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6CFEDBAE-5AD9-4A45-9FB5-C850C8D60515}"/>
              </a:ext>
            </a:extLst>
          </p:cNvPr>
          <p:cNvGrpSpPr/>
          <p:nvPr/>
        </p:nvGrpSpPr>
        <p:grpSpPr>
          <a:xfrm>
            <a:off x="-15242" y="18586"/>
            <a:ext cx="12222483" cy="1177634"/>
            <a:chOff x="-15242" y="18586"/>
            <a:chExt cx="12222483" cy="1177634"/>
          </a:xfrm>
        </p:grpSpPr>
        <p:pic>
          <p:nvPicPr>
            <p:cNvPr id="18" name="Google Shape;317;p44">
              <a:extLst>
                <a:ext uri="{FF2B5EF4-FFF2-40B4-BE49-F238E27FC236}">
                  <a16:creationId xmlns:a16="http://schemas.microsoft.com/office/drawing/2014/main" id="{C1C82060-C764-40A1-B205-A6E8673F162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293686" y="18586"/>
              <a:ext cx="1203165" cy="117763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E38024E1-3D32-4024-82E0-F4BB26380589}"/>
                </a:ext>
              </a:extLst>
            </p:cNvPr>
            <p:cNvGrpSpPr/>
            <p:nvPr/>
          </p:nvGrpSpPr>
          <p:grpSpPr>
            <a:xfrm>
              <a:off x="-15242" y="337343"/>
              <a:ext cx="12222483" cy="537912"/>
              <a:chOff x="-15242" y="337343"/>
              <a:chExt cx="12222483" cy="537912"/>
            </a:xfrm>
          </p:grpSpPr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32DE174B-7C92-4772-A628-890357EB79AD}"/>
                  </a:ext>
                </a:extLst>
              </p:cNvPr>
              <p:cNvSpPr/>
              <p:nvPr/>
            </p:nvSpPr>
            <p:spPr>
              <a:xfrm>
                <a:off x="11455286" y="588941"/>
                <a:ext cx="751955" cy="286314"/>
              </a:xfrm>
              <a:prstGeom prst="rect">
                <a:avLst/>
              </a:prstGeom>
              <a:solidFill>
                <a:srgbClr val="B2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B3236369-D595-4BAB-98D0-BEF1322ADAEE}"/>
                  </a:ext>
                </a:extLst>
              </p:cNvPr>
              <p:cNvSpPr/>
              <p:nvPr/>
            </p:nvSpPr>
            <p:spPr>
              <a:xfrm>
                <a:off x="-15242" y="675972"/>
                <a:ext cx="10378442" cy="11314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35D131A1-C1FF-4372-88F8-B38BE0C53B57}"/>
                  </a:ext>
                </a:extLst>
              </p:cNvPr>
              <p:cNvSpPr txBox="1"/>
              <p:nvPr/>
            </p:nvSpPr>
            <p:spPr>
              <a:xfrm flipH="1">
                <a:off x="4876805" y="337343"/>
                <a:ext cx="563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i="1" dirty="0"/>
                  <a:t>Profesionales al servicio de la convivencia y la seguridad</a:t>
                </a:r>
              </a:p>
            </p:txBody>
          </p:sp>
        </p:grpSp>
      </p:grpSp>
      <p:pic>
        <p:nvPicPr>
          <p:cNvPr id="10" name="Google Shape;317;p44">
            <a:extLst>
              <a:ext uri="{FF2B5EF4-FFF2-40B4-BE49-F238E27FC236}">
                <a16:creationId xmlns:a16="http://schemas.microsoft.com/office/drawing/2014/main" id="{676FEE82-CCC0-6C4E-AB68-074B0F3FF47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47461"/>
            <a:ext cx="3120887" cy="30028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DCB9E77-3A84-C94B-96B3-E85FCDE5F01E}"/>
              </a:ext>
            </a:extLst>
          </p:cNvPr>
          <p:cNvSpPr txBox="1"/>
          <p:nvPr/>
        </p:nvSpPr>
        <p:spPr>
          <a:xfrm>
            <a:off x="3628848" y="2158665"/>
            <a:ext cx="68867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3200" b="1" dirty="0"/>
              <a:t>Colegio Profesional de Administradores</a:t>
            </a:r>
          </a:p>
          <a:p>
            <a:pPr algn="ctr"/>
            <a:r>
              <a:rPr lang="es-CO" sz="3200" b="1" dirty="0"/>
              <a:t> Policiales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5C1CC05-20D7-474C-B08F-AB58469BDD06}"/>
              </a:ext>
            </a:extLst>
          </p:cNvPr>
          <p:cNvSpPr txBox="1"/>
          <p:nvPr/>
        </p:nvSpPr>
        <p:spPr>
          <a:xfrm>
            <a:off x="3200485" y="4364810"/>
            <a:ext cx="85018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i="1" dirty="0"/>
              <a:t>Procedimiento VINCULACION COMO COLEGIADO</a:t>
            </a:r>
          </a:p>
        </p:txBody>
      </p:sp>
    </p:spTree>
    <p:extLst>
      <p:ext uri="{BB962C8B-B14F-4D97-AF65-F5344CB8AC3E}">
        <p14:creationId xmlns:p14="http://schemas.microsoft.com/office/powerpoint/2010/main" val="183980070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bre 13">
            <a:extLst>
              <a:ext uri="{FF2B5EF4-FFF2-40B4-BE49-F238E27FC236}">
                <a16:creationId xmlns:a16="http://schemas.microsoft.com/office/drawing/2014/main" id="{1F7B8AD6-4A75-9E44-B125-FEB73B9AF0C7}"/>
              </a:ext>
            </a:extLst>
          </p:cNvPr>
          <p:cNvSpPr/>
          <p:nvPr/>
        </p:nvSpPr>
        <p:spPr>
          <a:xfrm flipH="1">
            <a:off x="-15243" y="6079456"/>
            <a:ext cx="12207241" cy="779689"/>
          </a:xfrm>
          <a:custGeom>
            <a:avLst/>
            <a:gdLst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7240" h="1120140">
                <a:moveTo>
                  <a:pt x="0" y="0"/>
                </a:moveTo>
                <a:cubicBezTo>
                  <a:pt x="3909060" y="899160"/>
                  <a:pt x="8058150" y="1021080"/>
                  <a:pt x="12207240" y="880110"/>
                </a:cubicBezTo>
                <a:lnTo>
                  <a:pt x="12207240" y="1120140"/>
                </a:lnTo>
                <a:lnTo>
                  <a:pt x="0" y="112014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9763A">
                  <a:shade val="30000"/>
                  <a:satMod val="115000"/>
                </a:srgbClr>
              </a:gs>
              <a:gs pos="100000">
                <a:srgbClr val="49763A">
                  <a:shade val="67500"/>
                  <a:satMod val="115000"/>
                </a:srgbClr>
              </a:gs>
              <a:gs pos="39000">
                <a:srgbClr val="FFFF00"/>
              </a:gs>
            </a:gsLst>
            <a:lin ang="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Forma libre 12">
            <a:extLst>
              <a:ext uri="{FF2B5EF4-FFF2-40B4-BE49-F238E27FC236}">
                <a16:creationId xmlns:a16="http://schemas.microsoft.com/office/drawing/2014/main" id="{D1F9801A-0BF5-1242-8F7E-C9CA83D8DA29}"/>
              </a:ext>
            </a:extLst>
          </p:cNvPr>
          <p:cNvSpPr/>
          <p:nvPr/>
        </p:nvSpPr>
        <p:spPr>
          <a:xfrm>
            <a:off x="-15242" y="6078512"/>
            <a:ext cx="12207240" cy="779689"/>
          </a:xfrm>
          <a:custGeom>
            <a:avLst/>
            <a:gdLst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7240" h="1120140">
                <a:moveTo>
                  <a:pt x="0" y="0"/>
                </a:moveTo>
                <a:cubicBezTo>
                  <a:pt x="3909060" y="899160"/>
                  <a:pt x="8058150" y="1021080"/>
                  <a:pt x="12207240" y="880110"/>
                </a:cubicBezTo>
                <a:lnTo>
                  <a:pt x="12207240" y="1120140"/>
                </a:lnTo>
                <a:lnTo>
                  <a:pt x="0" y="112014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49763A">
                  <a:shade val="30000"/>
                  <a:satMod val="115000"/>
                </a:srgbClr>
              </a:gs>
              <a:gs pos="50000">
                <a:srgbClr val="49763A">
                  <a:shade val="67500"/>
                  <a:satMod val="115000"/>
                </a:srgbClr>
              </a:gs>
              <a:gs pos="100000">
                <a:srgbClr val="49763A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6CFEDBAE-5AD9-4A45-9FB5-C850C8D60515}"/>
              </a:ext>
            </a:extLst>
          </p:cNvPr>
          <p:cNvGrpSpPr/>
          <p:nvPr/>
        </p:nvGrpSpPr>
        <p:grpSpPr>
          <a:xfrm>
            <a:off x="-15242" y="18586"/>
            <a:ext cx="12222483" cy="1177634"/>
            <a:chOff x="-15242" y="18586"/>
            <a:chExt cx="12222483" cy="1177634"/>
          </a:xfrm>
        </p:grpSpPr>
        <p:pic>
          <p:nvPicPr>
            <p:cNvPr id="18" name="Google Shape;317;p44">
              <a:extLst>
                <a:ext uri="{FF2B5EF4-FFF2-40B4-BE49-F238E27FC236}">
                  <a16:creationId xmlns:a16="http://schemas.microsoft.com/office/drawing/2014/main" id="{C1C82060-C764-40A1-B205-A6E8673F162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293686" y="18586"/>
              <a:ext cx="1203165" cy="117763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E38024E1-3D32-4024-82E0-F4BB26380589}"/>
                </a:ext>
              </a:extLst>
            </p:cNvPr>
            <p:cNvGrpSpPr/>
            <p:nvPr/>
          </p:nvGrpSpPr>
          <p:grpSpPr>
            <a:xfrm>
              <a:off x="-15242" y="337343"/>
              <a:ext cx="12222483" cy="537912"/>
              <a:chOff x="-15242" y="337343"/>
              <a:chExt cx="12222483" cy="537912"/>
            </a:xfrm>
          </p:grpSpPr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32DE174B-7C92-4772-A628-890357EB79AD}"/>
                  </a:ext>
                </a:extLst>
              </p:cNvPr>
              <p:cNvSpPr/>
              <p:nvPr/>
            </p:nvSpPr>
            <p:spPr>
              <a:xfrm>
                <a:off x="11455286" y="588941"/>
                <a:ext cx="751955" cy="286314"/>
              </a:xfrm>
              <a:prstGeom prst="rect">
                <a:avLst/>
              </a:prstGeom>
              <a:solidFill>
                <a:srgbClr val="B2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B3236369-D595-4BAB-98D0-BEF1322ADAEE}"/>
                  </a:ext>
                </a:extLst>
              </p:cNvPr>
              <p:cNvSpPr/>
              <p:nvPr/>
            </p:nvSpPr>
            <p:spPr>
              <a:xfrm>
                <a:off x="-15242" y="675972"/>
                <a:ext cx="10378442" cy="11314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35D131A1-C1FF-4372-88F8-B38BE0C53B57}"/>
                  </a:ext>
                </a:extLst>
              </p:cNvPr>
              <p:cNvSpPr txBox="1"/>
              <p:nvPr/>
            </p:nvSpPr>
            <p:spPr>
              <a:xfrm flipH="1">
                <a:off x="4876805" y="337343"/>
                <a:ext cx="563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i="1" dirty="0"/>
                  <a:t>Profesionales al servicio de la convivencia y la seguridad</a:t>
                </a:r>
              </a:p>
            </p:txBody>
          </p:sp>
        </p:grpSp>
      </p:grpSp>
      <p:pic>
        <p:nvPicPr>
          <p:cNvPr id="10" name="Google Shape;317;p44">
            <a:extLst>
              <a:ext uri="{FF2B5EF4-FFF2-40B4-BE49-F238E27FC236}">
                <a16:creationId xmlns:a16="http://schemas.microsoft.com/office/drawing/2014/main" id="{676FEE82-CCC0-6C4E-AB68-074B0F3FF47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47461"/>
            <a:ext cx="3120887" cy="30028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DCB9E77-3A84-C94B-96B3-E85FCDE5F01E}"/>
              </a:ext>
            </a:extLst>
          </p:cNvPr>
          <p:cNvSpPr txBox="1"/>
          <p:nvPr/>
        </p:nvSpPr>
        <p:spPr>
          <a:xfrm>
            <a:off x="3295808" y="850694"/>
            <a:ext cx="69978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600" b="1" dirty="0"/>
              <a:t>Colegio Profesional de Administradores Policiales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9AA551D-5DA2-2940-8BAC-B934DA7D8A3A}"/>
              </a:ext>
            </a:extLst>
          </p:cNvPr>
          <p:cNvSpPr txBox="1"/>
          <p:nvPr/>
        </p:nvSpPr>
        <p:spPr>
          <a:xfrm>
            <a:off x="2978428" y="1916660"/>
            <a:ext cx="8729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/>
              <a:t>1</a:t>
            </a:r>
            <a:r>
              <a:rPr lang="es-CO" sz="2000" dirty="0"/>
              <a:t>- Diligenciar el FORMULARIO SOLICITUD COLEGIATURA. Lo puede descargar de la </a:t>
            </a:r>
            <a:r>
              <a:rPr lang="es-CO" sz="2000" b="1" dirty="0"/>
              <a:t>página web del Colegio: </a:t>
            </a:r>
            <a:r>
              <a:rPr lang="es-CO" sz="2000" b="1" dirty="0">
                <a:hlinkClick r:id="rId3"/>
              </a:rPr>
              <a:t>www.colpap.org</a:t>
            </a:r>
            <a:r>
              <a:rPr lang="es-CO" sz="2000" b="1" dirty="0"/>
              <a:t>   </a:t>
            </a:r>
            <a:endParaRPr lang="es-CO" sz="2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5C1CC05-20D7-474C-B08F-AB58469BDD06}"/>
              </a:ext>
            </a:extLst>
          </p:cNvPr>
          <p:cNvSpPr txBox="1"/>
          <p:nvPr/>
        </p:nvSpPr>
        <p:spPr>
          <a:xfrm>
            <a:off x="4333545" y="1451167"/>
            <a:ext cx="5647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/>
              <a:t>PROCEDIMIENTO VINCULACION COMO COLEGIADO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C343EE-C788-2739-49E7-D948C5162D3B}"/>
              </a:ext>
            </a:extLst>
          </p:cNvPr>
          <p:cNvSpPr txBox="1"/>
          <p:nvPr/>
        </p:nvSpPr>
        <p:spPr>
          <a:xfrm>
            <a:off x="2978428" y="2817985"/>
            <a:ext cx="872986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2</a:t>
            </a:r>
            <a:r>
              <a:rPr lang="es-CO" sz="2000" dirty="0"/>
              <a:t>- Hacer el aporte de la </a:t>
            </a:r>
            <a:r>
              <a:rPr lang="es-CO" sz="2000" b="1" dirty="0"/>
              <a:t>CUOTA DE INGRESO por una sola vez</a:t>
            </a:r>
            <a:r>
              <a:rPr lang="es-CO" sz="2000" dirty="0"/>
              <a:t> (Dos (2) salarios mínimos diarios legales vigentes. Art. 57 Estatutos) por </a:t>
            </a:r>
            <a:r>
              <a:rPr lang="es-CO" sz="2000" b="1" dirty="0"/>
              <a:t>valor $66.666 pesos (para el año 2022)</a:t>
            </a:r>
            <a:r>
              <a:rPr lang="es-CO" sz="2000" dirty="0"/>
              <a:t>. </a:t>
            </a:r>
          </a:p>
          <a:p>
            <a:pPr algn="just"/>
            <a:r>
              <a:rPr lang="es-CO" sz="2000" dirty="0"/>
              <a:t>Se consigna con el comprobante universal de recaudo del BANCO AV VILLAS, a la Cuenta Corriente nro. 030080550, a nombre del Colegio Profesional de Administradores Policiales COLPAP. NIT. 900270481-1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6F25543-74CE-D1E7-F61B-D5A3E875B0FF}"/>
              </a:ext>
            </a:extLst>
          </p:cNvPr>
          <p:cNvSpPr txBox="1"/>
          <p:nvPr/>
        </p:nvSpPr>
        <p:spPr>
          <a:xfrm>
            <a:off x="2978428" y="4883916"/>
            <a:ext cx="8729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/>
              <a:t>3</a:t>
            </a:r>
            <a:r>
              <a:rPr lang="es-CO" sz="2000" dirty="0"/>
              <a:t>- Enviar el formulario y el comprobante de pago al correo electrónico: </a:t>
            </a:r>
          </a:p>
          <a:p>
            <a:r>
              <a:rPr lang="es-CO" sz="2000" dirty="0">
                <a:hlinkClick r:id="rId4"/>
              </a:rPr>
              <a:t>cleotilde.arias@correo.policia.gov.co</a:t>
            </a:r>
            <a:endParaRPr lang="es-CO" sz="20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3605C7E-9CB2-746E-48F0-8344C7633575}"/>
              </a:ext>
            </a:extLst>
          </p:cNvPr>
          <p:cNvSpPr txBox="1"/>
          <p:nvPr/>
        </p:nvSpPr>
        <p:spPr>
          <a:xfrm>
            <a:off x="3930621" y="5736697"/>
            <a:ext cx="57282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200" b="1" dirty="0">
                <a:solidFill>
                  <a:srgbClr val="009F4A"/>
                </a:solidFill>
              </a:rPr>
              <a:t>Preguntas, inquietudes, mayor información:</a:t>
            </a:r>
          </a:p>
          <a:p>
            <a:pPr algn="ctr"/>
            <a:r>
              <a:rPr lang="es-CO" sz="2200" b="1" dirty="0">
                <a:solidFill>
                  <a:srgbClr val="009F4A"/>
                </a:solidFill>
              </a:rPr>
              <a:t>Cel. 3223066071 – 3143295319 - 3142939725</a:t>
            </a:r>
          </a:p>
        </p:txBody>
      </p:sp>
    </p:spTree>
    <p:extLst>
      <p:ext uri="{BB962C8B-B14F-4D97-AF65-F5344CB8AC3E}">
        <p14:creationId xmlns:p14="http://schemas.microsoft.com/office/powerpoint/2010/main" val="173593761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SpeakUp">
      <a:dk1>
        <a:srgbClr val="3C3C3C"/>
      </a:dk1>
      <a:lt1>
        <a:srgbClr val="FFFFFF"/>
      </a:lt1>
      <a:dk2>
        <a:srgbClr val="313C41"/>
      </a:dk2>
      <a:lt2>
        <a:srgbClr val="FFFFFF"/>
      </a:lt2>
      <a:accent1>
        <a:srgbClr val="007EAE"/>
      </a:accent1>
      <a:accent2>
        <a:srgbClr val="008DC3"/>
      </a:accent2>
      <a:accent3>
        <a:srgbClr val="0083B8"/>
      </a:accent3>
      <a:accent4>
        <a:srgbClr val="2FA6FF"/>
      </a:accent4>
      <a:accent5>
        <a:srgbClr val="00B0F0"/>
      </a:accent5>
      <a:accent6>
        <a:srgbClr val="2DC7FF"/>
      </a:accent6>
      <a:hlink>
        <a:srgbClr val="005390"/>
      </a:hlink>
      <a:folHlink>
        <a:srgbClr val="2DC7FF"/>
      </a:folHlink>
    </a:clrScheme>
    <a:fontScheme name="Automotive">
      <a:majorFont>
        <a:latin typeface="Montserrat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753E7F-B8C7-4A8D-93BE-EC1DBA6A8838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5F912CE-39BC-4211-B7A0-0AC55CEF0F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373A86-F571-4193-8763-72E85BF6F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4126</TotalTime>
  <Words>733</Words>
  <Application>Microsoft Macintosh PowerPoint</Application>
  <PresentationFormat>Panorámica</PresentationFormat>
  <Paragraphs>59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Futura</vt:lpstr>
      <vt:lpstr>Helvetica</vt:lpstr>
      <vt:lpstr>Montserrat</vt:lpstr>
      <vt:lpstr>Source Sans Pro</vt:lpstr>
      <vt:lpstr>Tema de Office</vt:lpstr>
      <vt:lpstr>5_Office Theme</vt:lpstr>
      <vt:lpstr>COLEGIO PROFESIONAL DE  ADMINISTRADORES POLICIALES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Alexander Mejia</dc:creator>
  <cp:lastModifiedBy>JorgeE Salazar</cp:lastModifiedBy>
  <cp:revision>353</cp:revision>
  <cp:lastPrinted>2021-02-18T01:43:46Z</cp:lastPrinted>
  <dcterms:created xsi:type="dcterms:W3CDTF">2020-06-01T23:44:07Z</dcterms:created>
  <dcterms:modified xsi:type="dcterms:W3CDTF">2022-09-09T13:38:20Z</dcterms:modified>
</cp:coreProperties>
</file>